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6" r:id="rId3"/>
    <p:sldId id="257" r:id="rId4"/>
    <p:sldId id="267" r:id="rId5"/>
    <p:sldId id="259" r:id="rId6"/>
    <p:sldId id="260" r:id="rId7"/>
    <p:sldId id="261" r:id="rId8"/>
    <p:sldId id="262" r:id="rId9"/>
    <p:sldId id="268" r:id="rId10"/>
    <p:sldId id="269" r:id="rId11"/>
    <p:sldId id="264" r:id="rId12"/>
    <p:sldId id="265" r:id="rId13"/>
    <p:sldId id="274" r:id="rId14"/>
    <p:sldId id="270" r:id="rId15"/>
    <p:sldId id="271" r:id="rId16"/>
    <p:sldId id="263" r:id="rId17"/>
    <p:sldId id="258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FFB57-96FC-477C-A17A-35535E33FCEA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F3F20-A76C-43FD-8A7F-55A928BEA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0B706-BEDB-40E4-99FD-6DCEE337A3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A775-02A5-461F-862E-90124099BC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81E2-5A94-4836-92E8-B25A77330B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5493D-CE97-4BFA-81D4-43F92BFEC0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4090-5300-4218-B9C3-BA071AC62F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EE64-54B6-4A00-B8F0-CD1EDCB421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DB2CA-283B-4F17-AF84-AA7B1CBD44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34BD6-7C55-4186-8564-DDE87D994D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2AC6-0DD3-4A2C-A53C-CFBEEDF21C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6146-B3C7-42AA-A3EE-FAA7EE4CE8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5500F-D0BC-4402-A5F4-A96C6FA5A9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E9FF08-92A6-4F33-B311-164C8102737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1"/>
            <a:ext cx="7772400" cy="1295399"/>
          </a:xfrm>
        </p:spPr>
        <p:txBody>
          <a:bodyPr/>
          <a:lstStyle/>
          <a:p>
            <a:r>
              <a:rPr lang="en-US" sz="3200" b="1" dirty="0" smtClean="0"/>
              <a:t>11.0 Describe Animal Health Needs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/>
          <a:lstStyle/>
          <a:p>
            <a:r>
              <a:rPr lang="en-US" dirty="0" smtClean="0"/>
              <a:t>11.3 B Skeletal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533400"/>
          <a:ext cx="7924800" cy="5943601"/>
        </p:xfrm>
        <a:graphic>
          <a:graphicData uri="http://schemas.openxmlformats.org/drawingml/2006/table">
            <a:tbl>
              <a:tblPr/>
              <a:tblGrid>
                <a:gridCol w="2671156"/>
                <a:gridCol w="2970980"/>
                <a:gridCol w="2282664"/>
              </a:tblGrid>
              <a:tr h="30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Terminology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Definition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Picture/Function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Joints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Where two or more bones meet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5975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5975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Ligament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Band of connective tissue that attaches muscle to bone</a:t>
                      </a: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1" descr="Diagram of a normal bon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847725" cy="885825"/>
          </a:xfrm>
          <a:prstGeom prst="rect">
            <a:avLst/>
          </a:prstGeom>
          <a:noFill/>
        </p:spPr>
      </p:pic>
      <p:pic>
        <p:nvPicPr>
          <p:cNvPr id="5121" name="Picture 2" descr="anterior_cruciate_labeled_400"/>
          <p:cNvPicPr>
            <a:picLocks noChangeAspect="1" noChangeArrowheads="1"/>
          </p:cNvPicPr>
          <p:nvPr/>
        </p:nvPicPr>
        <p:blipFill>
          <a:blip r:embed="rId3" cstate="print"/>
          <a:srcRect l="54716" t="24820"/>
          <a:stretch>
            <a:fillRect/>
          </a:stretch>
        </p:blipFill>
        <p:spPr bwMode="auto">
          <a:xfrm>
            <a:off x="6324600" y="2667000"/>
            <a:ext cx="923925" cy="847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/>
          <a:lstStyle/>
          <a:p>
            <a:r>
              <a:rPr lang="en-US" sz="3600" b="1" dirty="0"/>
              <a:t>Types of bones in the animal body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0010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Long Bones--They serve as support columns.  They assist the animal in body support, locomotion and eating. Example:  Femur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Short Bones--They are shaped like a cube and are located in complex joints, such as the knee and hock.  They diffuse concussion and diminish friction.  Example:  Hock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Flat Bones--They protect vital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organs such as the brain,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heart, and the lungs. They are longer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and wider than they are thick.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Example:  Scapula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10245" name="Picture 5" descr="immature"/>
          <p:cNvPicPr>
            <a:picLocks noChangeAspect="1" noChangeArrowheads="1"/>
          </p:cNvPicPr>
          <p:nvPr/>
        </p:nvPicPr>
        <p:blipFill>
          <a:blip r:embed="rId2" cstate="print"/>
          <a:srcRect l="5331" t="9787" r="71773" b="47505"/>
          <a:stretch>
            <a:fillRect/>
          </a:stretch>
        </p:blipFill>
        <p:spPr bwMode="auto">
          <a:xfrm>
            <a:off x="7848600" y="0"/>
            <a:ext cx="1295400" cy="3124200"/>
          </a:xfrm>
          <a:prstGeom prst="rect">
            <a:avLst/>
          </a:prstGeom>
          <a:noFill/>
        </p:spPr>
      </p:pic>
      <p:pic>
        <p:nvPicPr>
          <p:cNvPr id="10247" name="Picture 7" descr="Fossilhipbone-view1"/>
          <p:cNvPicPr>
            <a:picLocks noChangeAspect="1" noChangeArrowheads="1"/>
          </p:cNvPicPr>
          <p:nvPr/>
        </p:nvPicPr>
        <p:blipFill>
          <a:blip r:embed="rId3" cstate="print"/>
          <a:srcRect l="17329" t="6113" r="24910" b="27383"/>
          <a:stretch>
            <a:fillRect/>
          </a:stretch>
        </p:blipFill>
        <p:spPr bwMode="auto">
          <a:xfrm>
            <a:off x="6934200" y="3276600"/>
            <a:ext cx="2209800" cy="1878013"/>
          </a:xfrm>
          <a:prstGeom prst="rect">
            <a:avLst/>
          </a:prstGeom>
          <a:noFill/>
        </p:spPr>
      </p:pic>
      <p:pic>
        <p:nvPicPr>
          <p:cNvPr id="10249" name="Picture 9" descr="scapula"/>
          <p:cNvPicPr>
            <a:picLocks noChangeAspect="1" noChangeArrowheads="1"/>
          </p:cNvPicPr>
          <p:nvPr/>
        </p:nvPicPr>
        <p:blipFill>
          <a:blip r:embed="rId4" cstate="print"/>
          <a:srcRect t="3418" b="62825"/>
          <a:stretch>
            <a:fillRect/>
          </a:stretch>
        </p:blipFill>
        <p:spPr bwMode="auto">
          <a:xfrm rot="-5400000">
            <a:off x="4736307" y="4331493"/>
            <a:ext cx="2819400" cy="147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Pneumatic bones--they contain air spaces called sinuses that are in contact with the atmosphere. Example:  Frontal face bones.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Irregular Bones--important to the protection and support of the central nervous system and are points of some muscle attachment.  Example: Vertebrae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Sesamoid Bones--they are flat and round.  They are located along the course of tendons. Example:  Kneecap or patella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  <a:ln/>
        </p:spPr>
        <p:txBody>
          <a:bodyPr/>
          <a:lstStyle/>
          <a:p>
            <a:r>
              <a:rPr lang="en-US" sz="4000" b="1" dirty="0"/>
              <a:t>Types of bones in the animal body</a:t>
            </a:r>
            <a:endParaRPr lang="en-US" sz="4000" dirty="0"/>
          </a:p>
        </p:txBody>
      </p:sp>
      <p:pic>
        <p:nvPicPr>
          <p:cNvPr id="11272" name="Picture 8" descr="human skull bones"/>
          <p:cNvPicPr>
            <a:picLocks noChangeAspect="1" noChangeArrowheads="1"/>
          </p:cNvPicPr>
          <p:nvPr/>
        </p:nvPicPr>
        <p:blipFill>
          <a:blip r:embed="rId2" cstate="print"/>
          <a:srcRect l="22858" r="25714"/>
          <a:stretch>
            <a:fillRect/>
          </a:stretch>
        </p:blipFill>
        <p:spPr bwMode="auto">
          <a:xfrm>
            <a:off x="4953000" y="1219200"/>
            <a:ext cx="1676400" cy="2590800"/>
          </a:xfrm>
          <a:prstGeom prst="rect">
            <a:avLst/>
          </a:prstGeom>
          <a:noFill/>
        </p:spPr>
      </p:pic>
      <p:pic>
        <p:nvPicPr>
          <p:cNvPr id="11274" name="Picture 10" descr="Cervical%20Vertebr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1978025" cy="2743200"/>
          </a:xfrm>
          <a:prstGeom prst="rect">
            <a:avLst/>
          </a:prstGeom>
          <a:noFill/>
        </p:spPr>
      </p:pic>
      <p:pic>
        <p:nvPicPr>
          <p:cNvPr id="11276" name="Picture 12" descr="knee_patella_sma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1827213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Beginning of Class Activity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r>
              <a:rPr lang="en-US" sz="3100" dirty="0" smtClean="0">
                <a:latin typeface="Berlin Sans FB" pitchFamily="34" charset="0"/>
              </a:rPr>
              <a:t>Please complete the horse skeleton diagram on the back of your note sheet.</a:t>
            </a:r>
          </a:p>
          <a:p>
            <a:endParaRPr lang="en-US" sz="3100" dirty="0" smtClean="0">
              <a:latin typeface="Berlin Sans FB" pitchFamily="34" charset="0"/>
            </a:endParaRPr>
          </a:p>
          <a:p>
            <a:r>
              <a:rPr lang="en-US" sz="3100" dirty="0" smtClean="0">
                <a:latin typeface="Berlin Sans FB" pitchFamily="34" charset="0"/>
              </a:rPr>
              <a:t>You are responsible for completing your own but may work with the people at your table.</a:t>
            </a:r>
          </a:p>
          <a:p>
            <a:endParaRPr lang="en-US" sz="3100" dirty="0" smtClean="0">
              <a:latin typeface="Berlin Sans FB" pitchFamily="34" charset="0"/>
            </a:endParaRPr>
          </a:p>
          <a:p>
            <a:r>
              <a:rPr lang="en-US" sz="3100" dirty="0" smtClean="0">
                <a:latin typeface="Berlin Sans FB" pitchFamily="34" charset="0"/>
              </a:rPr>
              <a:t>Horse skeleton diagrams may be found in the textbooks at the front of the class.</a:t>
            </a:r>
          </a:p>
          <a:p>
            <a:endParaRPr lang="en-US" sz="3100" dirty="0" smtClean="0">
              <a:latin typeface="Berlin Sans FB" pitchFamily="34" charset="0"/>
            </a:endParaRPr>
          </a:p>
          <a:p>
            <a:r>
              <a:rPr lang="en-US" sz="3100" dirty="0" smtClean="0">
                <a:latin typeface="Berlin Sans FB" pitchFamily="34" charset="0"/>
              </a:rPr>
              <a:t>Check with Mr. Hartfield upon completion.</a:t>
            </a:r>
            <a:endParaRPr lang="en-US" sz="3100" dirty="0">
              <a:latin typeface="Berlin Sans FB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Activity!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6576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/>
          <a:lstStyle/>
          <a:p>
            <a:r>
              <a:rPr lang="en-US" dirty="0" smtClean="0"/>
              <a:t>Horses Skeleton </a:t>
            </a:r>
            <a:endParaRPr lang="en-US" dirty="0"/>
          </a:p>
        </p:txBody>
      </p:sp>
      <p:pic>
        <p:nvPicPr>
          <p:cNvPr id="4" name="Picture 5" descr="gwcskel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486400" cy="3884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5410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Stay in Your Groups!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b="1" dirty="0"/>
              <a:t>Unlabeled Horse Skeleton</a:t>
            </a:r>
            <a:endParaRPr lang="en-US" dirty="0"/>
          </a:p>
        </p:txBody>
      </p:sp>
      <p:pic>
        <p:nvPicPr>
          <p:cNvPr id="9220" name="Picture 4" descr="The Skeleton of a Hors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27125"/>
            <a:ext cx="8153400" cy="5730875"/>
          </a:xfrm>
          <a:noFill/>
          <a:ln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76600" y="14478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86200" y="19050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029200" y="190500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019800" y="1905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153400" y="190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10400" y="27432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8077200" y="2819400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934200" y="38862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858000" y="40386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391400" y="43434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934200" y="5562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638800" y="6248400"/>
            <a:ext cx="2057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429000" y="662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886200" y="6324600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514600" y="5943600"/>
            <a:ext cx="1371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209800" y="5410200"/>
            <a:ext cx="685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572000" y="4953000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572000" y="48006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572000" y="45720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105400" y="4343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562600" y="4648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943600" y="46482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2057400" y="4572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905000" y="4343400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905000" y="4114800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76400" y="3505200"/>
            <a:ext cx="914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752600" y="26670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1219200" y="28194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762000" y="27432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62000" y="16764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1143000" y="1524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914400" y="1219200"/>
            <a:ext cx="914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1828800" y="106680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2438400" y="12192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 descr="The Skeleton of a 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138" y="0"/>
            <a:ext cx="921492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543050"/>
          </a:xfrm>
        </p:spPr>
        <p:txBody>
          <a:bodyPr/>
          <a:lstStyle/>
          <a:p>
            <a:r>
              <a:rPr lang="en-US" dirty="0" smtClean="0"/>
              <a:t>Let’s Summarize…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Don’t Forget Your</a:t>
            </a:r>
          </a:p>
          <a:p>
            <a:r>
              <a:rPr lang="en-US" dirty="0" smtClean="0"/>
              <a:t>TICKET – Out!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           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105400"/>
            <a:ext cx="110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BENSON BOBCATS!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862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90599"/>
          </a:xfrm>
        </p:spPr>
        <p:txBody>
          <a:bodyPr/>
          <a:lstStyle/>
          <a:p>
            <a:r>
              <a:rPr lang="en-US" sz="4000" dirty="0" smtClean="0"/>
              <a:t>Bell Work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dirty="0" smtClean="0"/>
              <a:t> How does having an understanding of the skeletal system, help you in the maintenance and care of yourself and your SAE/livestock project?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function of bone?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Bone helps with:</a:t>
            </a:r>
          </a:p>
          <a:p>
            <a:pPr lvl="1"/>
            <a:r>
              <a:rPr lang="en-US" dirty="0"/>
              <a:t>Movement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Protection</a:t>
            </a: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3077" name="Picture 5" descr="gwcskel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5486400" cy="388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2999"/>
          </a:xfrm>
        </p:spPr>
        <p:txBody>
          <a:bodyPr/>
          <a:lstStyle/>
          <a:p>
            <a:r>
              <a:rPr lang="en-US" dirty="0" smtClean="0"/>
              <a:t>Function Of 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1752600"/>
            <a:ext cx="2819400" cy="6858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 sz="2400" dirty="0" smtClean="0"/>
              <a:t>Structural Support</a:t>
            </a:r>
          </a:p>
          <a:p>
            <a:pPr algn="l"/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38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43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Movement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3886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Protection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bone made of?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Bone is comprised of:</a:t>
            </a:r>
          </a:p>
          <a:p>
            <a:pPr lvl="1"/>
            <a:r>
              <a:rPr lang="en-US" sz="2400" dirty="0"/>
              <a:t>26% minerals (mostly calcium phosphate and calcium carbonate)</a:t>
            </a:r>
          </a:p>
          <a:p>
            <a:pPr lvl="1"/>
            <a:r>
              <a:rPr lang="en-US" sz="2400" dirty="0"/>
              <a:t>50% is water</a:t>
            </a:r>
          </a:p>
          <a:p>
            <a:pPr lvl="1"/>
            <a:r>
              <a:rPr lang="en-US" sz="2400" dirty="0"/>
              <a:t>4% is fat</a:t>
            </a:r>
          </a:p>
          <a:p>
            <a:pPr lvl="1"/>
            <a:r>
              <a:rPr lang="en-US" sz="2400" dirty="0"/>
              <a:t>20% is protein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Bone requires adequate</a:t>
            </a:r>
          </a:p>
          <a:p>
            <a:pPr lvl="1">
              <a:buFontTx/>
              <a:buNone/>
            </a:pPr>
            <a:r>
              <a:rPr lang="en-US" sz="2400" dirty="0"/>
              <a:t>amounts of vitamins and</a:t>
            </a:r>
          </a:p>
          <a:p>
            <a:pPr lvl="1">
              <a:buFontTx/>
              <a:buNone/>
            </a:pPr>
            <a:r>
              <a:rPr lang="en-US" sz="2400" dirty="0"/>
              <a:t>minerals in the ration.</a:t>
            </a:r>
          </a:p>
        </p:txBody>
      </p:sp>
      <p:pic>
        <p:nvPicPr>
          <p:cNvPr id="5125" name="Picture 5" descr="bonera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45720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Important Terms Related to the Skeleton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Skeletons can be divided into two sections, which include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</a:pPr>
            <a:r>
              <a:rPr lang="en-US" sz="2400" b="1" dirty="0"/>
              <a:t>Axial Skeleton</a:t>
            </a:r>
            <a:r>
              <a:rPr lang="en-US" sz="2400" dirty="0"/>
              <a:t>—These</a:t>
            </a:r>
            <a:r>
              <a:rPr lang="en-US" sz="2400" b="1" dirty="0"/>
              <a:t> </a:t>
            </a:r>
            <a:r>
              <a:rPr lang="en-US" sz="2400" dirty="0"/>
              <a:t>bones are on or close to the midline axis of the body and include the skull, vertebrae and ribs.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b="1" dirty="0"/>
              <a:t>b.  Appendicular skeleton—</a:t>
            </a:r>
            <a:r>
              <a:rPr lang="en-US" sz="2400" dirty="0"/>
              <a:t>These bones project from the body in the pectoral (front) and pelvic (hind) limbs, and are connected to the body through the bones of the girdles. </a:t>
            </a:r>
          </a:p>
          <a:p>
            <a:pPr marL="609600" indent="-609600">
              <a:lnSpc>
                <a:spcPct val="80000"/>
              </a:lnSpc>
              <a:buFontTx/>
              <a:buAutoNum type="alphaLcPeriod"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pic>
        <p:nvPicPr>
          <p:cNvPr id="6150" name="Picture 6" descr="2015_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641725"/>
            <a:ext cx="3962400" cy="2978150"/>
          </a:xfrm>
          <a:prstGeom prst="rect">
            <a:avLst/>
          </a:prstGeom>
          <a:noFill/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19600" y="2438400"/>
            <a:ext cx="1676400" cy="198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0" y="3962400"/>
            <a:ext cx="2057400" cy="1447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Skeletal Components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791200" cy="4525963"/>
          </a:xfrm>
        </p:spPr>
        <p:txBody>
          <a:bodyPr/>
          <a:lstStyle/>
          <a:p>
            <a:pPr marL="609600" indent="-609600">
              <a:buFont typeface="Arial" charset="0"/>
              <a:buChar char="•"/>
            </a:pPr>
            <a:r>
              <a:rPr lang="en-US" sz="2800" dirty="0" smtClean="0"/>
              <a:t>Joints—points </a:t>
            </a:r>
            <a:r>
              <a:rPr lang="en-US" sz="2800" dirty="0"/>
              <a:t>where two or more bones meet</a:t>
            </a:r>
            <a:r>
              <a:rPr lang="en-US" sz="2800" dirty="0" smtClean="0"/>
              <a:t>.</a:t>
            </a:r>
          </a:p>
          <a:p>
            <a:pPr marL="609600" indent="-609600">
              <a:buNone/>
            </a:pPr>
            <a:endParaRPr lang="en-US" sz="2800" dirty="0"/>
          </a:p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>
              <a:buFont typeface="Arial" charset="0"/>
              <a:buChar char="•"/>
            </a:pPr>
            <a:r>
              <a:rPr lang="en-US" sz="2800" dirty="0" smtClean="0"/>
              <a:t>Ligament—Tough </a:t>
            </a:r>
            <a:r>
              <a:rPr lang="en-US" sz="2800" dirty="0"/>
              <a:t>band of connective tissue connecting one bone to another</a:t>
            </a:r>
            <a:r>
              <a:rPr lang="en-US" sz="2800" dirty="0" smtClean="0"/>
              <a:t>.</a:t>
            </a:r>
          </a:p>
          <a:p>
            <a:pPr marL="609600" indent="-609600">
              <a:buNone/>
            </a:pPr>
            <a:endParaRPr lang="en-US" sz="2800" dirty="0"/>
          </a:p>
          <a:p>
            <a:pPr marL="609600" indent="-609600">
              <a:buFontTx/>
              <a:buNone/>
            </a:pPr>
            <a:endParaRPr lang="en-US" sz="2800" dirty="0"/>
          </a:p>
        </p:txBody>
      </p:sp>
      <p:pic>
        <p:nvPicPr>
          <p:cNvPr id="7173" name="Picture 5" descr="Diagram of a normal bon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1952625" cy="2286000"/>
          </a:xfrm>
          <a:prstGeom prst="rect">
            <a:avLst/>
          </a:prstGeom>
          <a:noFill/>
        </p:spPr>
      </p:pic>
      <p:pic>
        <p:nvPicPr>
          <p:cNvPr id="7176" name="Picture 8" descr="anterior_cruciate_labeled_400"/>
          <p:cNvPicPr>
            <a:picLocks noChangeAspect="1" noChangeArrowheads="1"/>
          </p:cNvPicPr>
          <p:nvPr/>
        </p:nvPicPr>
        <p:blipFill>
          <a:blip r:embed="rId3" cstate="print"/>
          <a:srcRect l="54716" t="24820"/>
          <a:stretch>
            <a:fillRect/>
          </a:stretch>
        </p:blipFill>
        <p:spPr bwMode="auto">
          <a:xfrm>
            <a:off x="6096000" y="41910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Important Components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419600" cy="4724400"/>
          </a:xfrm>
        </p:spPr>
        <p:txBody>
          <a:bodyPr/>
          <a:lstStyle/>
          <a:p>
            <a:pPr marL="609600" indent="-609600">
              <a:buFont typeface="Arial" charset="0"/>
              <a:buChar char="•"/>
            </a:pPr>
            <a:r>
              <a:rPr lang="en-US" sz="2800" dirty="0" smtClean="0"/>
              <a:t>Tendon—Thick </a:t>
            </a:r>
            <a:r>
              <a:rPr lang="en-US" sz="2800" dirty="0"/>
              <a:t>band of connective tissue that attaches muscle to bone</a:t>
            </a:r>
            <a:r>
              <a:rPr lang="en-US" sz="2800" dirty="0" smtClean="0"/>
              <a:t>.</a:t>
            </a:r>
          </a:p>
          <a:p>
            <a:pPr marL="609600" indent="-609600">
              <a:buFont typeface="Arial" charset="0"/>
              <a:buChar char="•"/>
            </a:pPr>
            <a:r>
              <a:rPr lang="en-US" sz="2800" dirty="0" smtClean="0"/>
              <a:t>Found at the end of a muscle.</a:t>
            </a:r>
          </a:p>
          <a:p>
            <a:pPr marL="609600" indent="-609600">
              <a:buFont typeface="Arial" charset="0"/>
              <a:buChar char="•"/>
            </a:pPr>
            <a:r>
              <a:rPr lang="en-US" sz="2800" dirty="0" smtClean="0"/>
              <a:t>Muscle contracts – it pulls on the tendon; which pulls the bone for movement.</a:t>
            </a:r>
          </a:p>
          <a:p>
            <a:pPr marL="609600" indent="-609600">
              <a:buFont typeface="Arial" charset="0"/>
              <a:buChar char="•"/>
            </a:pPr>
            <a:endParaRPr lang="en-US" dirty="0" smtClean="0"/>
          </a:p>
          <a:p>
            <a:pPr marL="609600" indent="-60960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4419600" cy="4876800"/>
          </a:xfrm>
        </p:spPr>
        <p:txBody>
          <a:bodyPr/>
          <a:lstStyle/>
          <a:p>
            <a:pPr marL="609600" indent="-609600" algn="l">
              <a:buFont typeface="Arial" charset="0"/>
              <a:buChar char="•"/>
            </a:pPr>
            <a:r>
              <a:rPr lang="en-US" sz="2800" b="1" dirty="0" smtClean="0"/>
              <a:t>Compact Bone</a:t>
            </a:r>
            <a:r>
              <a:rPr lang="en-US" sz="2800" dirty="0" smtClean="0"/>
              <a:t>—layer of protective hard bone tissue surrounding every bone</a:t>
            </a:r>
          </a:p>
          <a:p>
            <a:pPr marL="609600" indent="-609600" algn="l">
              <a:buFont typeface="Arial" charset="0"/>
              <a:buChar char="•"/>
            </a:pPr>
            <a:r>
              <a:rPr lang="en-US" sz="2800" b="1" dirty="0" smtClean="0"/>
              <a:t>Spongy Bone </a:t>
            </a:r>
            <a:r>
              <a:rPr lang="en-US" sz="2800" dirty="0" smtClean="0"/>
              <a:t>– Soft bone filled with many holes and spaces surrounded by hard bone.</a:t>
            </a:r>
          </a:p>
          <a:p>
            <a:pPr marL="609600" indent="-609600" algn="l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762000"/>
            <a:ext cx="3752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543</Words>
  <Application>Microsoft Office PowerPoint</Application>
  <PresentationFormat>On-screen Show (4:3)</PresentationFormat>
  <Paragraphs>90</Paragraphs>
  <Slides>19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11.0 Describe Animal Health Needs</vt:lpstr>
      <vt:lpstr>Bell Work</vt:lpstr>
      <vt:lpstr>What is the function of bone?</vt:lpstr>
      <vt:lpstr>Function Of Skeletal System</vt:lpstr>
      <vt:lpstr>What is bone made of?</vt:lpstr>
      <vt:lpstr>Important Terms Related to the Skeleton</vt:lpstr>
      <vt:lpstr>Other Skeletal Components</vt:lpstr>
      <vt:lpstr>More Important Components</vt:lpstr>
      <vt:lpstr>PowerPoint Presentation</vt:lpstr>
      <vt:lpstr>PowerPoint Presentation</vt:lpstr>
      <vt:lpstr>Types of bones in the animal body</vt:lpstr>
      <vt:lpstr>Types of bones in the animal body</vt:lpstr>
      <vt:lpstr>Beginning of Class Activity </vt:lpstr>
      <vt:lpstr>Activity!</vt:lpstr>
      <vt:lpstr>Horses Skeleton </vt:lpstr>
      <vt:lpstr>Unlabeled Horse Skeleton</vt:lpstr>
      <vt:lpstr>PowerPoint Presentation</vt:lpstr>
      <vt:lpstr>Let’s Summarize…</vt:lpstr>
      <vt:lpstr>GO BENSON BOBCATS!</vt:lpstr>
    </vt:vector>
  </TitlesOfParts>
  <Company>Northeastern Junior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3, Lesson 1:  Skeletal System</dc:title>
  <dc:creator>ffa</dc:creator>
  <cp:lastModifiedBy>Windows User</cp:lastModifiedBy>
  <cp:revision>24</cp:revision>
  <dcterms:created xsi:type="dcterms:W3CDTF">2005-06-14T21:59:30Z</dcterms:created>
  <dcterms:modified xsi:type="dcterms:W3CDTF">2014-10-24T19:58:35Z</dcterms:modified>
</cp:coreProperties>
</file>